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56" r:id="rId4"/>
    <p:sldId id="258" r:id="rId5"/>
    <p:sldId id="261" r:id="rId6"/>
    <p:sldId id="263" r:id="rId7"/>
    <p:sldId id="260" r:id="rId8"/>
    <p:sldId id="262" r:id="rId9"/>
    <p:sldId id="284" r:id="rId10"/>
    <p:sldId id="259" r:id="rId11"/>
    <p:sldId id="280" r:id="rId12"/>
    <p:sldId id="281" r:id="rId13"/>
    <p:sldId id="282" r:id="rId14"/>
    <p:sldId id="28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480" autoAdjust="0"/>
    <p:restoredTop sz="84272" autoAdjust="0"/>
  </p:normalViewPr>
  <p:slideViewPr>
    <p:cSldViewPr snapToGrid="0">
      <p:cViewPr varScale="1">
        <p:scale>
          <a:sx n="100" d="100"/>
          <a:sy n="100" d="100"/>
        </p:scale>
        <p:origin x="894" y="852"/>
      </p:cViewPr>
      <p:guideLst>
        <p:guide orient="horz" pos="21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1764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7D90317-C3EF-49CF-8DF4-001C3C66B4D8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AC700BF5-20D5-4A42-A62B-B44F8DF0E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53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4CFB8A9-4056-4503-B64C-BF1B4DA52135}" type="datetime1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44B0C86F-B3D4-476C-AB6C-FAB6FBF1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3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0C86F-B3D4-476C-AB6C-FAB6FBF17B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87556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여기부턴 딥러닝 아님 </a:t>
            </a:r>
            <a:r>
              <a:rPr lang="en-US" altLang="ko-KR"/>
              <a:t>/</a:t>
            </a:r>
            <a:r>
              <a:rPr lang="ko-KR" altLang="en-US"/>
              <a:t> </a:t>
            </a:r>
            <a:br>
              <a:rPr lang="ko-KR" altLang="en-US"/>
            </a:br>
            <a:r>
              <a:rPr lang="ko-KR" altLang="en-US"/>
              <a:t>신뢰도 </a:t>
            </a:r>
            <a:r>
              <a:rPr lang="en-US" altLang="ko-KR"/>
              <a:t>P(A^B)/P(A) = A</a:t>
            </a:r>
            <a:r>
              <a:rPr lang="ko-KR" altLang="en-US"/>
              <a:t> 줬을 때 </a:t>
            </a:r>
            <a:r>
              <a:rPr lang="en-US" altLang="ko-KR"/>
              <a:t>B</a:t>
            </a:r>
            <a:r>
              <a:rPr lang="ko-KR" altLang="en-US"/>
              <a:t>도 사 가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향상도 </a:t>
            </a:r>
            <a:r>
              <a:rPr lang="en-US" altLang="ko-KR"/>
              <a:t>P(A^B)/P(A)P(B) = A</a:t>
            </a:r>
            <a:r>
              <a:rPr lang="ko-KR" altLang="en-US"/>
              <a:t>옆에 </a:t>
            </a:r>
            <a:r>
              <a:rPr lang="en-US" altLang="ko-KR"/>
              <a:t>B</a:t>
            </a:r>
            <a:r>
              <a:rPr lang="ko-KR" altLang="en-US"/>
              <a:t> 놨을 때 진짜 사 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8718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지지도를 구해서 </a:t>
            </a:r>
            <a:r>
              <a:rPr lang="en-US" altLang="ko-KR"/>
              <a:t>0.2</a:t>
            </a:r>
            <a:r>
              <a:rPr lang="ko-KR" altLang="en-US"/>
              <a:t> 이하는 빼기 </a:t>
            </a:r>
            <a:r>
              <a:rPr lang="en-US" altLang="ko-KR"/>
              <a:t>-</a:t>
            </a:r>
            <a:r>
              <a:rPr lang="ko-KR" altLang="en-US"/>
              <a:t> 실제로 라면과 연관이 있는지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920785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연속형 변수의 거리 </a:t>
            </a:r>
            <a:r>
              <a:rPr lang="en-US" altLang="ko-KR"/>
              <a:t>-</a:t>
            </a:r>
            <a:r>
              <a:rPr lang="ko-KR" altLang="en-US"/>
              <a:t> 유클리디언 거리가 맨해튼 거리보다 항상 짧음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범주형 거리 </a:t>
            </a:r>
            <a:r>
              <a:rPr lang="en-US" altLang="ko-KR"/>
              <a:t>-</a:t>
            </a:r>
            <a:r>
              <a:rPr lang="ko-KR" altLang="en-US"/>
              <a:t> 자카드 유사도 </a:t>
            </a:r>
            <a:r>
              <a:rPr lang="en-US" altLang="ko-KR"/>
              <a:t>=</a:t>
            </a:r>
            <a:r>
              <a:rPr lang="ko-KR" altLang="en-US"/>
              <a:t> 교집합</a:t>
            </a:r>
            <a:r>
              <a:rPr lang="en-US" altLang="ko-KR"/>
              <a:t>/</a:t>
            </a:r>
            <a:r>
              <a:rPr lang="ko-KR" altLang="en-US"/>
              <a:t>합집합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258255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군집 중심 간 거리</a:t>
            </a:r>
            <a:r>
              <a:rPr lang="en-US" altLang="ko-KR"/>
              <a:t>:</a:t>
            </a:r>
            <a:r>
              <a:rPr lang="ko-KR" altLang="en-US"/>
              <a:t> 군집 내 좌표값들의 중심 좌표 구함</a:t>
            </a:r>
            <a:r>
              <a:rPr lang="en-US" altLang="ko-KR"/>
              <a:t>.</a:t>
            </a:r>
            <a:r>
              <a:rPr lang="ko-KR" altLang="en-US"/>
              <a:t> 중심끼리 간의 거리를 구함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와드 연결법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70238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랜덤하게 중심점 여러개 찍고 군집 별로 데이터간 유클리디언 거리 구함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유클리디언 거리 상 중심점으로 중심점 옮겨감 </a:t>
            </a:r>
            <a:r>
              <a:rPr lang="en-US" altLang="ko-KR"/>
              <a:t>(</a:t>
            </a:r>
            <a:r>
              <a:rPr lang="ko-KR" altLang="en-US"/>
              <a:t>반복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85883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k-means</a:t>
            </a:r>
            <a:r>
              <a:rPr lang="ko-KR" altLang="en-US"/>
              <a:t>와 비슷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eps, minsample</a:t>
            </a:r>
            <a:r>
              <a:rPr lang="ko-KR" altLang="en-US"/>
              <a:t>값을 줌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82439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MLE</a:t>
            </a:r>
            <a:r>
              <a:rPr lang="ko-KR" altLang="en-US"/>
              <a:t> 최대 로그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528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뉴런들끼리를 가지고 유클리디언 거리 계산</a:t>
            </a:r>
            <a:r>
              <a:rPr lang="en-US" altLang="ko-KR"/>
              <a:t>.</a:t>
            </a:r>
            <a:r>
              <a:rPr lang="ko-KR" altLang="en-US"/>
              <a:t> 가까운 뉴런들끼리 모임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군집으로 인공지능 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869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가중치</a:t>
            </a:r>
            <a:r>
              <a:rPr lang="en-US" altLang="ko-KR"/>
              <a:t>:</a:t>
            </a:r>
            <a:r>
              <a:rPr lang="ko-KR" altLang="en-US"/>
              <a:t> 딥러닝에서 순전파를 진행하면서 쌓이는 지식들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역전파</a:t>
            </a:r>
            <a:r>
              <a:rPr lang="en-US" altLang="ko-KR"/>
              <a:t>: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75955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단순회귀분석</a:t>
            </a:r>
            <a:r>
              <a:rPr lang="en-US" altLang="ko-KR"/>
              <a:t>:</a:t>
            </a:r>
            <a:r>
              <a:rPr lang="ko-KR" altLang="en-US"/>
              <a:t> 제곱오차를 최소화 </a:t>
            </a:r>
            <a:r>
              <a:rPr lang="en-US" altLang="ko-KR"/>
              <a:t>-</a:t>
            </a:r>
            <a:r>
              <a:rPr lang="ko-KR" altLang="en-US"/>
              <a:t> 최소 오차 제곱법 </a:t>
            </a:r>
            <a:r>
              <a:rPr lang="en-US" altLang="ko-KR"/>
              <a:t>MSE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딥러닝 </a:t>
            </a:r>
            <a:r>
              <a:rPr lang="en-US" altLang="ko-KR"/>
              <a:t>(</a:t>
            </a:r>
            <a:r>
              <a:rPr lang="ko-KR" altLang="en-US"/>
              <a:t>입력층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은닉층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출력층</a:t>
            </a:r>
            <a:r>
              <a:rPr lang="en-US" altLang="ko-KR"/>
              <a:t>):</a:t>
            </a:r>
            <a:r>
              <a:rPr lang="ko-KR" altLang="en-US"/>
              <a:t> 출력층에서 실제값과 오차</a:t>
            </a:r>
            <a:r>
              <a:rPr lang="en-US" altLang="ko-KR"/>
              <a:t>(=</a:t>
            </a:r>
            <a:r>
              <a:rPr lang="ko-KR" altLang="en-US"/>
              <a:t>비용</a:t>
            </a:r>
            <a:r>
              <a:rPr lang="en-US" altLang="ko-KR"/>
              <a:t>)</a:t>
            </a:r>
            <a:r>
              <a:rPr lang="ko-KR" altLang="en-US"/>
              <a:t> 발생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그래프 모양이 </a:t>
            </a:r>
            <a:r>
              <a:rPr lang="en-US" altLang="ko-KR"/>
              <a:t>U</a:t>
            </a:r>
            <a:r>
              <a:rPr lang="ko-KR" altLang="en-US"/>
              <a:t>모양 </a:t>
            </a:r>
            <a:r>
              <a:rPr lang="en-US" altLang="ko-KR"/>
              <a:t>y</a:t>
            </a:r>
            <a:r>
              <a:rPr lang="ko-KR" altLang="en-US"/>
              <a:t>축</a:t>
            </a:r>
            <a:r>
              <a:rPr lang="en-US" altLang="ko-KR"/>
              <a:t>|(cost) x</a:t>
            </a:r>
            <a:r>
              <a:rPr lang="ko-KR" altLang="en-US"/>
              <a:t>축ㅡ</a:t>
            </a:r>
            <a:r>
              <a:rPr lang="en-US" altLang="ko-KR"/>
              <a:t>(weight)</a:t>
            </a:r>
            <a:r>
              <a:rPr lang="ko-KR" altLang="en-US"/>
              <a:t> </a:t>
            </a:r>
            <a:r>
              <a:rPr lang="en-US" altLang="ko-KR"/>
              <a:t>U</a:t>
            </a:r>
            <a:r>
              <a:rPr lang="ko-KR" altLang="en-US"/>
              <a:t>모양의 가장 낮은 지점을 찾는 것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지역 최대 문제 해결해줘야함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57494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활성함수</a:t>
            </a:r>
            <a:r>
              <a:rPr lang="en-US" altLang="ko-KR"/>
              <a:t>:</a:t>
            </a:r>
            <a:r>
              <a:rPr lang="ko-KR" altLang="en-US"/>
              <a:t> 어떤 기준으로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을 판단할지 주는 조건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역전파</a:t>
            </a:r>
            <a:r>
              <a:rPr lang="en-US" altLang="ko-KR"/>
              <a:t>-&gt;</a:t>
            </a:r>
            <a:r>
              <a:rPr lang="ko-KR" altLang="en-US"/>
              <a:t>미분을 함</a:t>
            </a:r>
            <a:r>
              <a:rPr lang="en-US" altLang="ko-KR"/>
              <a:t>(</a:t>
            </a:r>
            <a:r>
              <a:rPr lang="ko-KR" altLang="en-US"/>
              <a:t>기울기를 구함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이면 멈춤</a:t>
            </a:r>
            <a:r>
              <a:rPr lang="en-US" altLang="ko-KR"/>
              <a:t>:</a:t>
            </a:r>
            <a:r>
              <a:rPr lang="ko-KR" altLang="en-US"/>
              <a:t>지역최대문제 발생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지역 최대 문제 해결하는 방법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ReLu:</a:t>
            </a:r>
            <a:r>
              <a:rPr lang="ko-KR" altLang="en-US"/>
              <a:t>기울기가 </a:t>
            </a:r>
            <a:r>
              <a:rPr lang="en-US" altLang="ko-KR"/>
              <a:t>0</a:t>
            </a:r>
            <a:r>
              <a:rPr lang="ko-KR" altLang="en-US"/>
              <a:t>이 나오지 않도록 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Simoid:</a:t>
            </a:r>
            <a:r>
              <a:rPr lang="ko-KR" altLang="en-US"/>
              <a:t> 이진분류 </a:t>
            </a: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이나 </a:t>
            </a:r>
            <a:r>
              <a:rPr lang="en-US" altLang="ko-KR"/>
              <a:t>1</a:t>
            </a:r>
            <a:r>
              <a:rPr lang="ko-KR" altLang="en-US"/>
              <a:t>만 나옴</a:t>
            </a:r>
            <a:r>
              <a:rPr lang="en-US" altLang="ko-KR"/>
              <a:t>/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softmax:</a:t>
            </a:r>
            <a:r>
              <a:rPr lang="ko-KR" altLang="en-US"/>
              <a:t> 범주형</a:t>
            </a:r>
            <a:r>
              <a:rPr lang="en-US" altLang="ko-KR"/>
              <a:t>,</a:t>
            </a:r>
            <a:r>
              <a:rPr lang="ko-KR" altLang="en-US"/>
              <a:t> 다중 </a:t>
            </a:r>
            <a:r>
              <a:rPr lang="en-US" altLang="ko-KR"/>
              <a:t>-</a:t>
            </a:r>
            <a:r>
              <a:rPr lang="ko-KR" altLang="en-US"/>
              <a:t> 많은 범주를 분류하는 활성화 함수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곱셈 노드</a:t>
            </a:r>
            <a:r>
              <a:rPr lang="en-US" altLang="ko-KR"/>
              <a:t>,</a:t>
            </a:r>
            <a:r>
              <a:rPr lang="ko-KR" altLang="en-US"/>
              <a:t> 덧셈 노드 알고있기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224031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데이터셋을 많이 주는 방법 </a:t>
            </a:r>
            <a:r>
              <a:rPr lang="en-US" altLang="ko-KR"/>
              <a:t>batch:</a:t>
            </a:r>
            <a:r>
              <a:rPr lang="ko-KR" altLang="en-US"/>
              <a:t> 한 번에 들어갈 데이터셋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반복을 많이하는 방법 </a:t>
            </a:r>
            <a:r>
              <a:rPr lang="en-US" altLang="ko-KR"/>
              <a:t>epoch:</a:t>
            </a:r>
            <a:r>
              <a:rPr lang="ko-KR" altLang="en-US"/>
              <a:t> 반복 횟수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공부 방법 </a:t>
            </a:r>
            <a:r>
              <a:rPr lang="en-US" altLang="ko-KR"/>
              <a:t>/</a:t>
            </a:r>
            <a:r>
              <a:rPr lang="ko-KR" altLang="en-US"/>
              <a:t> 비율 </a:t>
            </a:r>
            <a:r>
              <a:rPr lang="en-US" altLang="ko-KR"/>
              <a:t>learning rate:</a:t>
            </a:r>
            <a:r>
              <a:rPr lang="ko-KR" altLang="en-US"/>
              <a:t> 꼼꼼히 하는 정도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그래비언트 로스</a:t>
            </a:r>
            <a:r>
              <a:rPr lang="en-US" altLang="ko-KR"/>
              <a:t>:</a:t>
            </a:r>
            <a:r>
              <a:rPr lang="ko-KR" altLang="en-US"/>
              <a:t> 지역 최대가 나올 때 발생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76567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97693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소프트 벡터 머신 </a:t>
            </a:r>
            <a:r>
              <a:rPr lang="en-US" altLang="ko-KR"/>
              <a:t>-</a:t>
            </a:r>
            <a:r>
              <a:rPr lang="ko-KR" altLang="en-US"/>
              <a:t> 하드마진</a:t>
            </a:r>
            <a:r>
              <a:rPr lang="en-US" altLang="ko-KR"/>
              <a:t>,</a:t>
            </a:r>
            <a:r>
              <a:rPr lang="ko-KR" altLang="en-US"/>
              <a:t> 소프트마진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소프트마진은 </a:t>
            </a:r>
            <a:r>
              <a:rPr lang="en-US" altLang="ko-KR"/>
              <a:t>C</a:t>
            </a:r>
            <a:r>
              <a:rPr lang="ko-KR" altLang="en-US"/>
              <a:t>값을 통해 </a:t>
            </a:r>
            <a:r>
              <a:rPr lang="en-US" altLang="ko-KR"/>
              <a:t>margin</a:t>
            </a:r>
            <a:r>
              <a:rPr lang="ko-KR" altLang="en-US"/>
              <a:t> 너비 조정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C</a:t>
            </a:r>
            <a:r>
              <a:rPr lang="ko-KR" altLang="en-US"/>
              <a:t>값을 많이 주면 </a:t>
            </a:r>
            <a:r>
              <a:rPr lang="en-US" altLang="ko-KR"/>
              <a:t>‘</a:t>
            </a:r>
            <a:r>
              <a:rPr lang="ko-KR" altLang="en-US"/>
              <a:t>좁아짐</a:t>
            </a:r>
            <a:r>
              <a:rPr lang="en-US" altLang="ko-KR"/>
              <a:t>’.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89153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</a:t>
            </a:r>
            <a:r>
              <a:rPr lang="ko-KR" altLang="en-US"/>
              <a:t>값을 적게주어야 이상치 허용이 커진다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gamma: </a:t>
            </a:r>
            <a:r>
              <a:rPr lang="ko-KR" altLang="en-US"/>
              <a:t>마진 주변 값</a:t>
            </a:r>
            <a:r>
              <a:rPr lang="en-US" altLang="ko-KR"/>
              <a:t>(</a:t>
            </a:r>
            <a:r>
              <a:rPr lang="ko-KR" altLang="en-US"/>
              <a:t>데이터</a:t>
            </a:r>
            <a:r>
              <a:rPr lang="en-US" altLang="ko-KR"/>
              <a:t>)</a:t>
            </a:r>
            <a:r>
              <a:rPr lang="ko-KR" altLang="en-US"/>
              <a:t>에 가중치를 주어서 주변에 모이도록 함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09806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커널을 조정하는 방법 </a:t>
            </a:r>
            <a:r>
              <a:rPr lang="en-US" altLang="ko-KR"/>
              <a:t>-</a:t>
            </a:r>
            <a:r>
              <a:rPr lang="ko-KR" altLang="en-US"/>
              <a:t> 차원을 하나씩 추가해서 선형 분류하는 방법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44B0C86F-B3D4-476C-AB6C-FAB6FBF17B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0535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3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29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51743" y="6492876"/>
            <a:ext cx="384464" cy="365125"/>
          </a:xfrm>
        </p:spPr>
        <p:txBody>
          <a:bodyPr/>
          <a:lstStyle>
            <a:lvl1pPr algn="ctr">
              <a:defRPr/>
            </a:lvl1pPr>
          </a:lstStyle>
          <a:p>
            <a:fld id="{E52FEB01-36F6-4D31-80DA-9398FDFFF9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144000" cy="365125"/>
          </a:xfrm>
          <a:prstGeom prst="rect">
            <a:avLst/>
          </a:prstGeom>
          <a:solidFill>
            <a:srgbClr val="143F7B"/>
          </a:solidFill>
          <a:ln>
            <a:solidFill>
              <a:srgbClr val="143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" y="1"/>
            <a:ext cx="342900" cy="365125"/>
          </a:xfrm>
          <a:prstGeom prst="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56344" y="1"/>
            <a:ext cx="0" cy="797442"/>
          </a:xfrm>
          <a:prstGeom prst="line">
            <a:avLst/>
          </a:prstGeom>
          <a:ln w="1905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 userDrawn="1">
            <p:ph type="title"/>
          </p:nvPr>
        </p:nvSpPr>
        <p:spPr>
          <a:xfrm>
            <a:off x="401169" y="381924"/>
            <a:ext cx="8872140" cy="398721"/>
          </a:xfrm>
        </p:spPr>
        <p:txBody>
          <a:bodyPr>
            <a:noAutofit/>
          </a:bodyPr>
          <a:lstStyle>
            <a:lvl1pPr>
              <a:defRPr sz="1875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792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8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0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0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6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7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9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38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EB01-36F6-4D31-80DA-9398FDFF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2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6.jpe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4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3.png"  /><Relationship Id="rId4" Type="http://schemas.openxmlformats.org/officeDocument/2006/relationships/image" Target="../media/image44.gif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 Interesting Big Data Applications in Education - Big Data Analytics  Ne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9926"/>
          <a:stretch/>
        </p:blipFill>
        <p:spPr bwMode="auto">
          <a:xfrm>
            <a:off x="5471070" y="0"/>
            <a:ext cx="36729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/>
          <p:cNvSpPr/>
          <p:nvPr/>
        </p:nvSpPr>
        <p:spPr>
          <a:xfrm>
            <a:off x="644430" y="4295975"/>
            <a:ext cx="4174672" cy="0"/>
          </a:xfrm>
          <a:prstGeom prst="line">
            <a:avLst/>
          </a:prstGeom>
          <a:ln w="38100" cap="flat">
            <a:solidFill>
              <a:srgbClr val="447B9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610027" y="3709829"/>
            <a:ext cx="417467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3000" spc="-126" dirty="0">
                <a:solidFill>
                  <a:srgbClr val="1F4F7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빅데이터 이해</a:t>
            </a:r>
            <a:endParaRPr lang="en-US" sz="3000" spc="-126" dirty="0">
              <a:solidFill>
                <a:srgbClr val="1F4F7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000" y="4083278"/>
            <a:ext cx="425398" cy="425398"/>
          </a:xfrm>
          <a:prstGeom prst="rect">
            <a:avLst/>
          </a:prstGeom>
        </p:spPr>
      </p:pic>
      <p:sp>
        <p:nvSpPr>
          <p:cNvPr id="13" name="AutoShape 6"/>
          <p:cNvSpPr/>
          <p:nvPr/>
        </p:nvSpPr>
        <p:spPr>
          <a:xfrm>
            <a:off x="644430" y="4295975"/>
            <a:ext cx="4174672" cy="0"/>
          </a:xfrm>
          <a:prstGeom prst="line">
            <a:avLst/>
          </a:prstGeom>
          <a:ln w="38100" cap="flat">
            <a:solidFill>
              <a:srgbClr val="447B9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000" y="4083278"/>
            <a:ext cx="425398" cy="425398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806080" y="4341960"/>
            <a:ext cx="385137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1350" spc="46" dirty="0">
                <a:solidFill>
                  <a:srgbClr val="447B9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ICT</a:t>
            </a:r>
            <a:r>
              <a:rPr lang="ko-KR" altLang="en-US" sz="1350" spc="46" dirty="0">
                <a:solidFill>
                  <a:srgbClr val="447B9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융합연구센터 김초명</a:t>
            </a:r>
            <a:endParaRPr lang="en-US" sz="1350" spc="46" dirty="0">
              <a:solidFill>
                <a:srgbClr val="447B9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5471070" y="0"/>
            <a:ext cx="3672931" cy="6858000"/>
            <a:chOff x="0" y="0"/>
            <a:chExt cx="1934713" cy="2980305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1934713" cy="2980305"/>
            </a:xfrm>
            <a:custGeom>
              <a:avLst/>
              <a:gdLst/>
              <a:ahLst/>
              <a:cxnLst/>
              <a:rect l="l" t="t" r="r" b="b"/>
              <a:pathLst>
                <a:path w="1934713" h="2980305">
                  <a:moveTo>
                    <a:pt x="0" y="0"/>
                  </a:moveTo>
                  <a:lnTo>
                    <a:pt x="1934713" y="0"/>
                  </a:lnTo>
                  <a:lnTo>
                    <a:pt x="1934713" y="2980305"/>
                  </a:lnTo>
                  <a:lnTo>
                    <a:pt x="0" y="2980305"/>
                  </a:lnTo>
                  <a:close/>
                </a:path>
              </a:pathLst>
            </a:custGeom>
            <a:solidFill>
              <a:srgbClr val="1F4F74">
                <a:alpha val="43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600"/>
            </a:p>
          </p:txBody>
        </p:sp>
      </p:grpSp>
    </p:spTree>
    <p:extLst>
      <p:ext uri="{BB962C8B-B14F-4D97-AF65-F5344CB8AC3E}">
        <p14:creationId xmlns:p14="http://schemas.microsoft.com/office/powerpoint/2010/main" val="132760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5173C5-E466-904E-5D04-D29B5990B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7CCA8E-2D69-FB2D-63D2-9E713DCA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(Optimizer) -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56B099-25C1-2243-71F0-8263116B5F83}"/>
              </a:ext>
            </a:extLst>
          </p:cNvPr>
          <p:cNvGrpSpPr/>
          <p:nvPr/>
        </p:nvGrpSpPr>
        <p:grpSpPr>
          <a:xfrm>
            <a:off x="309565" y="947737"/>
            <a:ext cx="3719510" cy="2690019"/>
            <a:chOff x="319089" y="1247775"/>
            <a:chExt cx="4252911" cy="2819400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86FC1EB5-412F-A33A-D77F-742CF779E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319089" y="1247775"/>
              <a:ext cx="3681412" cy="281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DDD737-5B3F-D962-547B-D6F2FB23C035}"/>
                </a:ext>
              </a:extLst>
            </p:cNvPr>
            <p:cNvSpPr/>
            <p:nvPr/>
          </p:nvSpPr>
          <p:spPr>
            <a:xfrm>
              <a:off x="3695700" y="1466850"/>
              <a:ext cx="876300" cy="72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412" name="Picture 4">
            <a:extLst>
              <a:ext uri="{FF2B5EF4-FFF2-40B4-BE49-F238E27FC236}">
                <a16:creationId xmlns:a16="http://schemas.microsoft.com/office/drawing/2014/main" id="{DE3D8725-3B66-0791-8BB1-17D0FD53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1113227"/>
            <a:ext cx="4572000" cy="269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88826279-FCA6-FCC8-E10A-3629B3C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9" y="3970338"/>
            <a:ext cx="7934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469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CC1822-9D71-10DB-11D0-3E2C7500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905FBA-06E7-2AD2-DCB0-A7182A8F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종류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865BC2D-EC88-72F3-55F4-F0DE0C34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0" y="1552575"/>
            <a:ext cx="7747819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6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696A3A-938A-ACC0-845A-D1BA52A8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6B938D-1930-9788-1B47-D3065D88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64758B88-43D1-A7E9-4466-E7EDAD7C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14300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693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A6A04C-6F31-0B28-0EBF-CE81149B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D79D75-7337-F664-E763-FC1A382B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서포트 벡터 머신</a:t>
            </a:r>
          </a:p>
        </p:txBody>
      </p:sp>
      <p:pic>
        <p:nvPicPr>
          <p:cNvPr id="5124" name="Picture 4" descr="Support Vector Machine Algorithm">
            <a:extLst>
              <a:ext uri="{FF2B5EF4-FFF2-40B4-BE49-F238E27FC236}">
                <a16:creationId xmlns:a16="http://schemas.microsoft.com/office/drawing/2014/main" id="{BAD768B9-94C3-ADFB-74DC-720CF265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3176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6170FF-4ED6-98FD-D6FB-2811F8E8E5AC}"/>
              </a:ext>
            </a:extLst>
          </p:cNvPr>
          <p:cNvSpPr/>
          <p:nvPr/>
        </p:nvSpPr>
        <p:spPr>
          <a:xfrm>
            <a:off x="6888480" y="2470900"/>
            <a:ext cx="556260" cy="39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0348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FFE81-6197-8581-68FF-DF0E1EDB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8EC4E4-67B7-AC01-9CF5-B96B795E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하드마진 </a:t>
            </a:r>
            <a:r>
              <a:rPr lang="en-US" altLang="ko-KR"/>
              <a:t>&amp; </a:t>
            </a:r>
            <a:r>
              <a:rPr lang="ko-KR" altLang="en-US"/>
              <a:t>소프트마진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BAE21C-0B9D-7C5A-7A00-0BB3B83A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95" y="3881200"/>
            <a:ext cx="5707380" cy="27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EE0F36-88A2-EE43-40CB-A796178B6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" y="1004887"/>
            <a:ext cx="5019675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4BB54-849F-8328-B61A-BCD29CAB0DA2}"/>
              </a:ext>
            </a:extLst>
          </p:cNvPr>
          <p:cNvSpPr txBox="1"/>
          <p:nvPr/>
        </p:nvSpPr>
        <p:spPr>
          <a:xfrm>
            <a:off x="5230177" y="1452607"/>
            <a:ext cx="39741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&lt;&lt;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하드마진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엄격하게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초평면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정의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입력값이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무조건 한 클래스로 분류 필수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과적합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발생 가능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이상치 분류 불가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1A05-A4BD-9E33-5F38-EEF828B2D82E}"/>
              </a:ext>
            </a:extLst>
          </p:cNvPr>
          <p:cNvSpPr txBox="1"/>
          <p:nvPr/>
        </p:nvSpPr>
        <p:spPr>
          <a:xfrm>
            <a:off x="276225" y="4316091"/>
            <a:ext cx="3114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	           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소프트마진 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&gt;&gt;</a:t>
            </a: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데이터가 다르게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분류하는걸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얼마나 허용할 것인지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?</a:t>
            </a:r>
          </a:p>
          <a:p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값가 클수록 이상치는 적게 허용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값이 작을수록 이상치는 적게</a:t>
            </a:r>
          </a:p>
        </p:txBody>
      </p:sp>
    </p:spTree>
    <p:extLst>
      <p:ext uri="{BB962C8B-B14F-4D97-AF65-F5344CB8AC3E}">
        <p14:creationId xmlns:p14="http://schemas.microsoft.com/office/powerpoint/2010/main" val="428223714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9A9514-AC50-F71E-42C7-ED2709FE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E69C66-37EF-1228-55C4-8ADC0860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gamma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2EF68-0C30-10E7-494F-21C73015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80" y="868680"/>
            <a:ext cx="6951039" cy="4675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B0631E-BC16-3F2B-034C-AACB81E00C7C}"/>
              </a:ext>
            </a:extLst>
          </p:cNvPr>
          <p:cNvSpPr txBox="1"/>
          <p:nvPr/>
        </p:nvSpPr>
        <p:spPr>
          <a:xfrm>
            <a:off x="726757" y="5691018"/>
            <a:ext cx="2914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제약조건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값이 클수록 이상치 적게 허용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654D-5E65-C82A-B12F-0CFA3FC2EBC2}"/>
              </a:ext>
            </a:extLst>
          </p:cNvPr>
          <p:cNvSpPr txBox="1"/>
          <p:nvPr/>
        </p:nvSpPr>
        <p:spPr>
          <a:xfrm>
            <a:off x="5013219" y="5645079"/>
            <a:ext cx="373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gamma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가까이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있는것에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가중치 부여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Gamma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 커질 수록 데이터 중요도 상승</a:t>
            </a:r>
          </a:p>
        </p:txBody>
      </p:sp>
    </p:spTree>
    <p:extLst>
      <p:ext uri="{BB962C8B-B14F-4D97-AF65-F5344CB8AC3E}">
        <p14:creationId xmlns:p14="http://schemas.microsoft.com/office/powerpoint/2010/main" val="428675213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97A092-7738-87F4-1915-1527B305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377CC9-09C6-8721-E4EF-1DD0085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 커널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FFFCA2B-C2E2-2C50-3BE2-270C8587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616227"/>
            <a:ext cx="5000625" cy="29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DAC3A7-B618-8CC7-A172-B59411A2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8"/>
          <a:stretch/>
        </p:blipFill>
        <p:spPr>
          <a:xfrm>
            <a:off x="199073" y="1616227"/>
            <a:ext cx="3900487" cy="28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741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25D70D-7F01-3B03-6949-4AAF30BB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062A156-8EC0-F1B7-F204-06D86572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연관성분석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5866" y="468540"/>
            <a:ext cx="6115050" cy="3724275"/>
          </a:xfrm>
          <a:prstGeom prst="rect">
            <a:avLst/>
          </a:prstGeom>
          <a:noFill/>
        </p:spPr>
      </p:pic>
      <p:pic>
        <p:nvPicPr>
          <p:cNvPr id="8195" name="그림 81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923" y="4298046"/>
            <a:ext cx="2924196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543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E77F7-A650-CDF4-6542-D6A01D5D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4CAA11-2A73-F1A9-0101-E0B229C7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연관성 분석 예시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28600" y="854075"/>
          <a:ext cx="2461260" cy="348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/>
                <a:gridCol w="845820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항목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거래수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500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300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100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전체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1450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933700" y="1097915"/>
          <a:ext cx="5882639" cy="311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969"/>
                <a:gridCol w="851334"/>
                <a:gridCol w="851334"/>
                <a:gridCol w="851334"/>
                <a:gridCol w="851334"/>
                <a:gridCol w="851334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항목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지지도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</a:rPr>
                        <a:t>P(A)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KoPub돋움체 Medium"/>
                          <a:ea typeface="KoPub돋움체 Medium"/>
                        </a:rPr>
                        <a:t>P(B)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신뢰도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향상도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76%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62%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45%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41%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28%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21%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{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딸기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바나나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, </a:t>
                      </a:r>
                      <a:r>
                        <a:rPr lang="ko-KR" altLang="en-US" sz="1400">
                          <a:latin typeface="나눔스퀘어 네오 Regular"/>
                          <a:ea typeface="나눔스퀘어 네오 Regular"/>
                        </a:rPr>
                        <a:t>포도</a:t>
                      </a: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}</a:t>
                      </a: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나눔스퀘어 네오 Regular"/>
                          <a:ea typeface="나눔스퀘어 네오 Regular"/>
                        </a:rPr>
                        <a:t>7%</a:t>
                      </a:r>
                      <a:endParaRPr lang="en-US" altLang="ko-KR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>
                        <a:latin typeface="나눔스퀘어 네오 Regular"/>
                        <a:ea typeface="나눔스퀘어 네오 Regular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b="20510"/>
          <a:stretch>
            <a:fillRect/>
          </a:stretch>
        </p:blipFill>
        <p:spPr>
          <a:xfrm>
            <a:off x="2986382" y="4677750"/>
            <a:ext cx="4176522" cy="2021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122305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0719AA-B110-98E9-5FCB-CE1B2D61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75C2C5-9613-3F07-471A-A54DB0D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38CAD1-A564-CD04-4740-5C7D3EB76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09867"/>
              </p:ext>
            </p:extLst>
          </p:nvPr>
        </p:nvGraphicFramePr>
        <p:xfrm>
          <a:off x="274320" y="983556"/>
          <a:ext cx="2674620" cy="4937760"/>
        </p:xfrm>
        <a:graphic>
          <a:graphicData uri="http://schemas.openxmlformats.org/drawingml/2006/table">
            <a:tbl>
              <a:tblPr/>
              <a:tblGrid>
                <a:gridCol w="670560">
                  <a:extLst>
                    <a:ext uri="{9D8B030D-6E8A-4147-A177-3AD203B41FA5}">
                      <a16:colId xmlns:a16="http://schemas.microsoft.com/office/drawing/2014/main" val="2169167911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3232319624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1162203563"/>
                    </a:ext>
                  </a:extLst>
                </a:gridCol>
              </a:tblGrid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Items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164056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달걀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  <a:highlight>
                            <a:srgbClr val="F9F9F9"/>
                          </a:highlight>
                        </a:rPr>
                        <a:t>참치캔</a:t>
                      </a:r>
                      <a:endParaRPr lang="ko-KR" altLang="en-US" sz="1200" dirty="0">
                        <a:effectLst/>
                        <a:highlight>
                          <a:srgbClr val="F9F9F9"/>
                        </a:highlight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705204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</a:rPr>
                        <a:t>햇반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25576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highlight>
                            <a:srgbClr val="F9F9F9"/>
                          </a:highlight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highlight>
                            <a:srgbClr val="F9F9F9"/>
                          </a:highlight>
                        </a:rPr>
                        <a:t>라면</a:t>
                      </a:r>
                      <a:r>
                        <a:rPr lang="en-US" altLang="ko-KR" sz="120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>
                          <a:effectLst/>
                          <a:highlight>
                            <a:srgbClr val="F9F9F9"/>
                          </a:highlight>
                        </a:rPr>
                        <a:t>콜라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50181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달걀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</a:rPr>
                        <a:t>햇반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03009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highlight>
                            <a:srgbClr val="F9F9F9"/>
                          </a:highlight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달걀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콜라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207828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콜라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76142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highlight>
                            <a:srgbClr val="F9F9F9"/>
                          </a:highlight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  <a:highlight>
                            <a:srgbClr val="F9F9F9"/>
                          </a:highlight>
                        </a:rPr>
                        <a:t>햇반</a:t>
                      </a:r>
                      <a:endParaRPr lang="ko-KR" altLang="en-US" sz="1200" dirty="0">
                        <a:effectLst/>
                        <a:highlight>
                          <a:srgbClr val="F9F9F9"/>
                        </a:highlight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3518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달걀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콜라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</a:rPr>
                        <a:t>참치캔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99189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highlight>
                            <a:srgbClr val="F9F9F9"/>
                          </a:highlight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달걀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라면</a:t>
                      </a:r>
                      <a:r>
                        <a:rPr lang="en-US" altLang="ko-KR" sz="1200" dirty="0">
                          <a:effectLst/>
                          <a:highlight>
                            <a:srgbClr val="F9F9F9"/>
                          </a:highlight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highlight>
                            <a:srgbClr val="F9F9F9"/>
                          </a:highlight>
                        </a:rPr>
                        <a:t>콜라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093230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양파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80873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지지도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63193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라면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0.8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95337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달걀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0.5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61977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콜라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0.5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93535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햇반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3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0.3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234232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</a:rPr>
                        <a:t>참치캔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0.2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26147"/>
                  </a:ext>
                </a:extLst>
              </a:tr>
              <a:tr h="1703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</a:rPr>
                        <a:t>양파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0.1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6432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CC9884-A09B-1EF6-7247-739B1E83C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71516"/>
              </p:ext>
            </p:extLst>
          </p:nvPr>
        </p:nvGraphicFramePr>
        <p:xfrm>
          <a:off x="4572000" y="1076737"/>
          <a:ext cx="3840480" cy="1706682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234654091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285671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3386365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2041948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0839992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77149011"/>
                    </a:ext>
                  </a:extLst>
                </a:gridCol>
              </a:tblGrid>
              <a:tr h="3350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햇반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참치캔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2274"/>
                  </a:ext>
                </a:extLst>
              </a:tr>
              <a:tr h="2010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98698"/>
                  </a:ext>
                </a:extLst>
              </a:tr>
              <a:tr h="2010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48504"/>
                  </a:ext>
                </a:extLst>
              </a:tr>
              <a:tr h="2010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09184"/>
                  </a:ext>
                </a:extLst>
              </a:tr>
              <a:tr h="2010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햇반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00876"/>
                  </a:ext>
                </a:extLst>
              </a:tr>
              <a:tr h="2010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참치캔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627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34A6F9-94B6-35CB-5EBF-43F5AC882804}"/>
              </a:ext>
            </a:extLst>
          </p:cNvPr>
          <p:cNvSpPr txBox="1"/>
          <p:nvPr/>
        </p:nvSpPr>
        <p:spPr>
          <a:xfrm>
            <a:off x="3075827" y="206956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최소지지도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0.2</a:t>
            </a: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7DE6A4-88B2-8113-BB1B-398C0B5F4E9C}"/>
              </a:ext>
            </a:extLst>
          </p:cNvPr>
          <p:cNvCxnSpPr>
            <a:cxnSpLocks/>
          </p:cNvCxnSpPr>
          <p:nvPr/>
        </p:nvCxnSpPr>
        <p:spPr>
          <a:xfrm flipV="1">
            <a:off x="7132320" y="1714500"/>
            <a:ext cx="647700" cy="2309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F6EAFE1-322E-D001-207B-21DDC03A2030}"/>
              </a:ext>
            </a:extLst>
          </p:cNvPr>
          <p:cNvCxnSpPr>
            <a:cxnSpLocks/>
          </p:cNvCxnSpPr>
          <p:nvPr/>
        </p:nvCxnSpPr>
        <p:spPr>
          <a:xfrm flipV="1">
            <a:off x="7132320" y="1991340"/>
            <a:ext cx="647700" cy="2309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E17BDC-D9CA-E0D6-4677-0CCC4F7A6941}"/>
              </a:ext>
            </a:extLst>
          </p:cNvPr>
          <p:cNvCxnSpPr>
            <a:cxnSpLocks/>
          </p:cNvCxnSpPr>
          <p:nvPr/>
        </p:nvCxnSpPr>
        <p:spPr>
          <a:xfrm flipV="1">
            <a:off x="7764780" y="2261854"/>
            <a:ext cx="647700" cy="2309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973A45-F0E8-2C26-C1C1-21038B3AA200}"/>
              </a:ext>
            </a:extLst>
          </p:cNvPr>
          <p:cNvCxnSpPr>
            <a:cxnSpLocks/>
          </p:cNvCxnSpPr>
          <p:nvPr/>
        </p:nvCxnSpPr>
        <p:spPr>
          <a:xfrm flipV="1">
            <a:off x="7780020" y="1977810"/>
            <a:ext cx="647700" cy="2445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A5186D9-BB94-6E9D-4208-829B45DF5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96413"/>
              </p:ext>
            </p:extLst>
          </p:nvPr>
        </p:nvGraphicFramePr>
        <p:xfrm>
          <a:off x="4158036" y="3636990"/>
          <a:ext cx="4770120" cy="1097280"/>
        </p:xfrm>
        <a:graphic>
          <a:graphicData uri="http://schemas.openxmlformats.org/drawingml/2006/table">
            <a:tbl>
              <a:tblPr/>
              <a:tblGrid>
                <a:gridCol w="1023509">
                  <a:extLst>
                    <a:ext uri="{9D8B030D-6E8A-4147-A177-3AD203B41FA5}">
                      <a16:colId xmlns:a16="http://schemas.microsoft.com/office/drawing/2014/main" val="3013838010"/>
                    </a:ext>
                  </a:extLst>
                </a:gridCol>
                <a:gridCol w="884539">
                  <a:extLst>
                    <a:ext uri="{9D8B030D-6E8A-4147-A177-3AD203B41FA5}">
                      <a16:colId xmlns:a16="http://schemas.microsoft.com/office/drawing/2014/main" val="1542673082"/>
                    </a:ext>
                  </a:extLst>
                </a:gridCol>
                <a:gridCol w="954024">
                  <a:extLst>
                    <a:ext uri="{9D8B030D-6E8A-4147-A177-3AD203B41FA5}">
                      <a16:colId xmlns:a16="http://schemas.microsoft.com/office/drawing/2014/main" val="1382723496"/>
                    </a:ext>
                  </a:extLst>
                </a:gridCol>
                <a:gridCol w="954024">
                  <a:extLst>
                    <a:ext uri="{9D8B030D-6E8A-4147-A177-3AD203B41FA5}">
                      <a16:colId xmlns:a16="http://schemas.microsoft.com/office/drawing/2014/main" val="141401528"/>
                    </a:ext>
                  </a:extLst>
                </a:gridCol>
                <a:gridCol w="954024">
                  <a:extLst>
                    <a:ext uri="{9D8B030D-6E8A-4147-A177-3AD203B41FA5}">
                      <a16:colId xmlns:a16="http://schemas.microsoft.com/office/drawing/2014/main" val="650263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지지도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신뢰도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향상도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23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참치캔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4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참치캔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3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라면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참치캔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0356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7C5C13A-160D-EBE4-25A0-6BE5637B0980}"/>
              </a:ext>
            </a:extLst>
          </p:cNvPr>
          <p:cNvCxnSpPr>
            <a:cxnSpLocks/>
          </p:cNvCxnSpPr>
          <p:nvPr/>
        </p:nvCxnSpPr>
        <p:spPr>
          <a:xfrm flipV="1">
            <a:off x="4572000" y="1984575"/>
            <a:ext cx="647700" cy="2309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D5EB6D-32C2-88F6-EA7D-C3F3C46170D0}"/>
              </a:ext>
            </a:extLst>
          </p:cNvPr>
          <p:cNvCxnSpPr>
            <a:cxnSpLocks/>
          </p:cNvCxnSpPr>
          <p:nvPr/>
        </p:nvCxnSpPr>
        <p:spPr>
          <a:xfrm flipV="1">
            <a:off x="4572000" y="2259991"/>
            <a:ext cx="647700" cy="2309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B38FFA-5F48-0426-E195-7812FB4B9A64}"/>
              </a:ext>
            </a:extLst>
          </p:cNvPr>
          <p:cNvCxnSpPr>
            <a:cxnSpLocks/>
          </p:cNvCxnSpPr>
          <p:nvPr/>
        </p:nvCxnSpPr>
        <p:spPr>
          <a:xfrm flipV="1">
            <a:off x="1927860" y="5638800"/>
            <a:ext cx="1021080" cy="2652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8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</a:t>
            </a:fld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목표</a:t>
            </a:r>
          </a:p>
        </p:txBody>
      </p:sp>
      <p:graphicFrame>
        <p:nvGraphicFramePr>
          <p:cNvPr id="23" name="표 12">
            <a:extLst>
              <a:ext uri="{FF2B5EF4-FFF2-40B4-BE49-F238E27FC236}">
                <a16:creationId xmlns:a16="http://schemas.microsoft.com/office/drawing/2014/main" id="{DD2E3C1E-65B0-7556-0F45-A606008BF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56274"/>
              </p:ext>
            </p:extLst>
          </p:nvPr>
        </p:nvGraphicFramePr>
        <p:xfrm>
          <a:off x="420306" y="3486545"/>
          <a:ext cx="4068762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68762">
                  <a:extLst>
                    <a:ext uri="{9D8B030D-6E8A-4147-A177-3AD203B41FA5}">
                      <a16:colId xmlns:a16="http://schemas.microsoft.com/office/drawing/2014/main" val="19899187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오리엔테이션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1662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빅데이터 이해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22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데이터분석계획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915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수집 및 저장계획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501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전처리</a:t>
                      </a:r>
                      <a:endParaRPr lang="ko-KR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3111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데이터 탐색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80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통계기법이해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408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중간고사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70479"/>
                  </a:ext>
                </a:extLst>
              </a:tr>
            </a:tbl>
          </a:graphicData>
        </a:graphic>
      </p:graphicFrame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B50CC27D-D09B-0FF2-9382-63BF6066F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505054"/>
              </p:ext>
            </p:extLst>
          </p:nvPr>
        </p:nvGraphicFramePr>
        <p:xfrm>
          <a:off x="4679950" y="3473034"/>
          <a:ext cx="4068762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68762">
                  <a:extLst>
                    <a:ext uri="{9D8B030D-6E8A-4147-A177-3AD203B41FA5}">
                      <a16:colId xmlns:a16="http://schemas.microsoft.com/office/drawing/2014/main" val="391689683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통계기법이해 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&amp;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분석모형설계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1662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통계기법이해 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&amp;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분석모형설계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22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분석기법 적용 </a:t>
                      </a: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915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분석기법 적용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501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분석 모형 평가 및 개선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3111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분석결과 해석 및 활용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80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차시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–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기말고사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408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34428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95FB22-9BBC-D609-7CBA-D35483E67D28}"/>
              </a:ext>
            </a:extLst>
          </p:cNvPr>
          <p:cNvSpPr/>
          <p:nvPr/>
        </p:nvSpPr>
        <p:spPr>
          <a:xfrm>
            <a:off x="420306" y="6043750"/>
            <a:ext cx="4068762" cy="369332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65560A-6900-01F9-8702-7886B0562176}"/>
              </a:ext>
            </a:extLst>
          </p:cNvPr>
          <p:cNvSpPr/>
          <p:nvPr/>
        </p:nvSpPr>
        <p:spPr>
          <a:xfrm>
            <a:off x="4679950" y="5668726"/>
            <a:ext cx="4068762" cy="3693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8A615A-3CD9-40C7-E7D7-ECEB87CA1767}"/>
              </a:ext>
            </a:extLst>
          </p:cNvPr>
          <p:cNvGrpSpPr/>
          <p:nvPr/>
        </p:nvGrpSpPr>
        <p:grpSpPr>
          <a:xfrm>
            <a:off x="290683" y="3243827"/>
            <a:ext cx="1197736" cy="379187"/>
            <a:chOff x="4688086" y="2023287"/>
            <a:chExt cx="1197736" cy="379187"/>
          </a:xfrm>
        </p:grpSpPr>
        <p:sp>
          <p:nvSpPr>
            <p:cNvPr id="32" name="오각형 74">
              <a:extLst>
                <a:ext uri="{FF2B5EF4-FFF2-40B4-BE49-F238E27FC236}">
                  <a16:creationId xmlns:a16="http://schemas.microsoft.com/office/drawing/2014/main" id="{D74B7E90-231C-9B85-44A5-B57185C31AFC}"/>
                </a:ext>
              </a:extLst>
            </p:cNvPr>
            <p:cNvSpPr/>
            <p:nvPr/>
          </p:nvSpPr>
          <p:spPr>
            <a:xfrm>
              <a:off x="4688086" y="2045731"/>
              <a:ext cx="1197736" cy="262792"/>
            </a:xfrm>
            <a:prstGeom prst="homePlate">
              <a:avLst/>
            </a:prstGeom>
            <a:gradFill>
              <a:gsLst>
                <a:gs pos="0">
                  <a:srgbClr val="005FA3"/>
                </a:gs>
                <a:gs pos="100000">
                  <a:srgbClr val="004274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46C807-3C61-E566-DC91-4328C27C5E78}"/>
                </a:ext>
              </a:extLst>
            </p:cNvPr>
            <p:cNvSpPr txBox="1"/>
            <p:nvPr/>
          </p:nvSpPr>
          <p:spPr>
            <a:xfrm>
              <a:off x="4723645" y="2023287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주차별</a:t>
              </a:r>
              <a:r>
                <a:rPr lang="ko-KR" altLang="en-US" sz="14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강의</a:t>
              </a: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D73E2ED0-28F1-FAA7-7B92-DFBBB55D2D54}"/>
                </a:ext>
              </a:extLst>
            </p:cNvPr>
            <p:cNvSpPr/>
            <p:nvPr/>
          </p:nvSpPr>
          <p:spPr>
            <a:xfrm rot="10800000">
              <a:off x="4688086" y="2303096"/>
              <a:ext cx="95130" cy="99378"/>
            </a:xfrm>
            <a:prstGeom prst="triangle">
              <a:avLst>
                <a:gd name="adj" fmla="val 0"/>
              </a:avLst>
            </a:prstGeom>
            <a:solidFill>
              <a:srgbClr val="00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B8CDAC-F6A3-9E60-92C8-3A41FB0F0DDD}"/>
              </a:ext>
            </a:extLst>
          </p:cNvPr>
          <p:cNvSpPr/>
          <p:nvPr/>
        </p:nvSpPr>
        <p:spPr>
          <a:xfrm>
            <a:off x="1288026" y="1009860"/>
            <a:ext cx="7460687" cy="1625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6FDC8C-84E5-00AD-4E1B-6F97A2682DFB}"/>
              </a:ext>
            </a:extLst>
          </p:cNvPr>
          <p:cNvSpPr/>
          <p:nvPr/>
        </p:nvSpPr>
        <p:spPr>
          <a:xfrm>
            <a:off x="1288027" y="2706544"/>
            <a:ext cx="7460686" cy="439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27F3D3-A7BD-480D-993C-629EC7FA2A3E}"/>
              </a:ext>
            </a:extLst>
          </p:cNvPr>
          <p:cNvSpPr txBox="1"/>
          <p:nvPr/>
        </p:nvSpPr>
        <p:spPr>
          <a:xfrm>
            <a:off x="1302774" y="1171250"/>
            <a:ext cx="7445938" cy="1353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본 과목은 최근 급격한 발전을 보이는 빅데이터 분석</a:t>
            </a:r>
            <a:r>
              <a:rPr lang="en-US" altLang="ko-KR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(Big Data Analytics)</a:t>
            </a:r>
            <a:r>
              <a:rPr lang="ko-KR" altLang="en-US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대해 이론적 지식을 습득해</a:t>
            </a:r>
            <a:r>
              <a:rPr lang="en-US" altLang="ko-KR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추후 </a:t>
            </a:r>
            <a:r>
              <a:rPr lang="ko-KR" altLang="en-US" sz="1400" b="1" i="0" u="sng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개인 연구를 위한 역량을 제고</a:t>
            </a:r>
            <a:r>
              <a:rPr lang="ko-KR" altLang="en-US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하는데 목적이 있다</a:t>
            </a:r>
            <a:r>
              <a:rPr lang="en-US" altLang="ko-KR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i="0" dirty="0">
              <a:solidFill>
                <a:srgbClr val="4A4A4A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i="0" dirty="0">
                <a:solidFill>
                  <a:srgbClr val="4A4A4A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빅데이터 분석기사 필기</a:t>
            </a:r>
            <a:r>
              <a:rPr lang="en-US" altLang="ko-KR" sz="14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데이터분석 준 전문가</a:t>
            </a:r>
            <a:r>
              <a:rPr lang="en-US" altLang="ko-KR" sz="14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1400" dirty="0" err="1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ADsP</a:t>
            </a:r>
            <a:r>
              <a:rPr lang="en-US" altLang="ko-KR" sz="14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4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시준비를 위한 빅데이터 전반의 이론수업</a:t>
            </a:r>
            <a:endParaRPr lang="en-US" altLang="ko-KR" sz="1400" i="0" dirty="0">
              <a:solidFill>
                <a:srgbClr val="4A4A4A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B7327-0A56-46ED-ECC1-6EE2E80B79B6}"/>
              </a:ext>
            </a:extLst>
          </p:cNvPr>
          <p:cNvSpPr/>
          <p:nvPr/>
        </p:nvSpPr>
        <p:spPr>
          <a:xfrm>
            <a:off x="395288" y="2706544"/>
            <a:ext cx="843577" cy="439678"/>
          </a:xfrm>
          <a:prstGeom prst="rect">
            <a:avLst/>
          </a:prstGeom>
          <a:solidFill>
            <a:srgbClr val="005A9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F0900D-78DB-2803-55EE-ABB78167EB4C}"/>
              </a:ext>
            </a:extLst>
          </p:cNvPr>
          <p:cNvSpPr/>
          <p:nvPr/>
        </p:nvSpPr>
        <p:spPr>
          <a:xfrm>
            <a:off x="395288" y="1000029"/>
            <a:ext cx="843577" cy="1635105"/>
          </a:xfrm>
          <a:prstGeom prst="rect">
            <a:avLst/>
          </a:prstGeom>
          <a:solidFill>
            <a:srgbClr val="005A9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수업 개요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30FA29-B67F-56A6-FD16-037F409A123B}"/>
              </a:ext>
            </a:extLst>
          </p:cNvPr>
          <p:cNvSpPr txBox="1"/>
          <p:nvPr/>
        </p:nvSpPr>
        <p:spPr>
          <a:xfrm>
            <a:off x="1329256" y="2722833"/>
            <a:ext cx="530649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4A4A4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유인물 및 자료제공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59056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A8778A-EE48-CC14-3C38-593E9A2D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8D81E4-32B5-6D62-4C34-B2D9128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군집분석 </a:t>
            </a:r>
            <a:r>
              <a:rPr lang="en-US" altLang="ko-KR" dirty="0"/>
              <a:t>- </a:t>
            </a:r>
            <a:r>
              <a:rPr lang="ko-KR" altLang="en-US" dirty="0"/>
              <a:t>거리측도</a:t>
            </a:r>
          </a:p>
        </p:txBody>
      </p:sp>
      <p:pic>
        <p:nvPicPr>
          <p:cNvPr id="11266" name="Picture 2" descr="중심과 각 점들의 거리 측도">
            <a:extLst>
              <a:ext uri="{FF2B5EF4-FFF2-40B4-BE49-F238E27FC236}">
                <a16:creationId xmlns:a16="http://schemas.microsoft.com/office/drawing/2014/main" id="{0B7481BD-8337-839A-4E4D-F74C00C38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15115" r="4338" b="19811"/>
          <a:stretch/>
        </p:blipFill>
        <p:spPr bwMode="auto">
          <a:xfrm>
            <a:off x="3050409" y="1074736"/>
            <a:ext cx="5935980" cy="29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4E0C4-C26C-E692-0875-8C2C1C193C8C}"/>
              </a:ext>
            </a:extLst>
          </p:cNvPr>
          <p:cNvSpPr txBox="1"/>
          <p:nvPr/>
        </p:nvSpPr>
        <p:spPr>
          <a:xfrm>
            <a:off x="897230" y="1376794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연속형 변수일때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거리 측도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BE7E79-735E-9AC6-567C-716696F3E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952" b="69326"/>
          <a:stretch/>
        </p:blipFill>
        <p:spPr>
          <a:xfrm>
            <a:off x="226670" y="2357634"/>
            <a:ext cx="1341120" cy="1391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83927F-D9BC-9569-4598-E64C7364A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7" t="34820" r="69952" b="36232"/>
          <a:stretch/>
        </p:blipFill>
        <p:spPr>
          <a:xfrm>
            <a:off x="1853062" y="2323698"/>
            <a:ext cx="1272541" cy="13130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FE9475-31FE-4E30-8356-E23085D82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647" r="71489"/>
          <a:stretch/>
        </p:blipFill>
        <p:spPr>
          <a:xfrm>
            <a:off x="685801" y="5213749"/>
            <a:ext cx="1272542" cy="1376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D77293-9326-6652-04C9-96CBEC8B51BF}"/>
              </a:ext>
            </a:extLst>
          </p:cNvPr>
          <p:cNvSpPr/>
          <p:nvPr/>
        </p:nvSpPr>
        <p:spPr>
          <a:xfrm>
            <a:off x="527182" y="6243753"/>
            <a:ext cx="448178" cy="464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DF1DF-EA97-799C-46DE-8837C7909017}"/>
              </a:ext>
            </a:extLst>
          </p:cNvPr>
          <p:cNvSpPr txBox="1"/>
          <p:nvPr/>
        </p:nvSpPr>
        <p:spPr>
          <a:xfrm>
            <a:off x="527182" y="4430487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범주형 변수일때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거리 측도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E56D86-B06F-A0CC-431C-8F1F82433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454"/>
          <a:stretch/>
        </p:blipFill>
        <p:spPr>
          <a:xfrm>
            <a:off x="2597018" y="4788944"/>
            <a:ext cx="6019800" cy="15177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5C0310-CC50-C317-0DF1-0792E45455F1}"/>
              </a:ext>
            </a:extLst>
          </p:cNvPr>
          <p:cNvSpPr/>
          <p:nvPr/>
        </p:nvSpPr>
        <p:spPr>
          <a:xfrm>
            <a:off x="3417483" y="1669181"/>
            <a:ext cx="5277023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3CE3C5-B3FA-33B2-B221-51F14E78C78A}"/>
              </a:ext>
            </a:extLst>
          </p:cNvPr>
          <p:cNvSpPr/>
          <p:nvPr/>
        </p:nvSpPr>
        <p:spPr>
          <a:xfrm>
            <a:off x="3417484" y="2690669"/>
            <a:ext cx="5277023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그림 1126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60918" y="4325388"/>
            <a:ext cx="3476650" cy="2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893AF2-A1C1-27F5-5E36-EFC8213C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41CF04-BB7E-00D8-F8E2-DC2CEAFA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군집분석 </a:t>
            </a:r>
            <a:r>
              <a:rPr lang="en-US" altLang="ko-KR" dirty="0"/>
              <a:t>– </a:t>
            </a:r>
            <a:r>
              <a:rPr lang="ko-KR" altLang="en-US" dirty="0"/>
              <a:t>계층적 군집</a:t>
            </a:r>
          </a:p>
        </p:txBody>
      </p:sp>
      <p:pic>
        <p:nvPicPr>
          <p:cNvPr id="12290" name="Picture 2" descr="ML] 병합 군집 agglomerative clustering 알고리즘, 덴드로그램 : 네이버 블로그">
            <a:extLst>
              <a:ext uri="{FF2B5EF4-FFF2-40B4-BE49-F238E27FC236}">
                <a16:creationId xmlns:a16="http://schemas.microsoft.com/office/drawing/2014/main" id="{5D7D317A-940F-38B4-1A47-7B29B3BF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71588"/>
            <a:ext cx="7620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3773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BCBC4-4749-544C-911A-F6F14015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9A9166-B6F5-F87F-ED7D-5F933E4D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군집간 거리 측정 방법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C1541E-C49E-9260-A8A2-93CF696B67C2}"/>
              </a:ext>
            </a:extLst>
          </p:cNvPr>
          <p:cNvGrpSpPr/>
          <p:nvPr/>
        </p:nvGrpSpPr>
        <p:grpSpPr>
          <a:xfrm>
            <a:off x="265239" y="1493267"/>
            <a:ext cx="9144000" cy="2652265"/>
            <a:chOff x="0" y="2102867"/>
            <a:chExt cx="9144000" cy="26522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116D1B-0FE5-E455-E87E-AFBA0A8B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02867"/>
              <a:ext cx="9144000" cy="26522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35295-6AEC-4057-211B-A9489134E844}"/>
                </a:ext>
              </a:extLst>
            </p:cNvPr>
            <p:cNvSpPr/>
            <p:nvPr/>
          </p:nvSpPr>
          <p:spPr>
            <a:xfrm>
              <a:off x="6021202" y="2964354"/>
              <a:ext cx="1073018" cy="464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F1831C-3EC1-CC19-8EB3-7D48AE5DE4BD}"/>
                </a:ext>
              </a:extLst>
            </p:cNvPr>
            <p:cNvSpPr/>
            <p:nvPr/>
          </p:nvSpPr>
          <p:spPr>
            <a:xfrm>
              <a:off x="6211702" y="2865294"/>
              <a:ext cx="1073018" cy="464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EC05B2-A7D0-1914-7A6E-3DC038BF00CB}"/>
                </a:ext>
              </a:extLst>
            </p:cNvPr>
            <p:cNvSpPr/>
            <p:nvPr/>
          </p:nvSpPr>
          <p:spPr>
            <a:xfrm>
              <a:off x="8070982" y="2518389"/>
              <a:ext cx="973958" cy="464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C392B4-4FBF-7A87-08AF-2324036BF797}"/>
              </a:ext>
            </a:extLst>
          </p:cNvPr>
          <p:cNvSpPr txBox="1"/>
          <p:nvPr/>
        </p:nvSpPr>
        <p:spPr>
          <a:xfrm>
            <a:off x="585800" y="4145532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최단거리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2316C-9F58-F1F2-42D8-8F8BB6BE85CB}"/>
              </a:ext>
            </a:extLst>
          </p:cNvPr>
          <p:cNvSpPr txBox="1"/>
          <p:nvPr/>
        </p:nvSpPr>
        <p:spPr>
          <a:xfrm>
            <a:off x="2300300" y="4145532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최장거리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FC298-E732-8B60-0426-65FEB2DE0A9F}"/>
              </a:ext>
            </a:extLst>
          </p:cNvPr>
          <p:cNvSpPr txBox="1"/>
          <p:nvPr/>
        </p:nvSpPr>
        <p:spPr>
          <a:xfrm>
            <a:off x="4014800" y="4145532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평균거리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5AE1B-CC35-33C7-A0DB-962611C5F885}"/>
              </a:ext>
            </a:extLst>
          </p:cNvPr>
          <p:cNvSpPr txBox="1"/>
          <p:nvPr/>
        </p:nvSpPr>
        <p:spPr>
          <a:xfrm>
            <a:off x="5704454" y="4145532"/>
            <a:ext cx="1010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 중심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간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거리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790D-FD4E-F3C3-7BFF-4A2D12EF9AA2}"/>
              </a:ext>
            </a:extLst>
          </p:cNvPr>
          <p:cNvSpPr txBox="1"/>
          <p:nvPr/>
        </p:nvSpPr>
        <p:spPr>
          <a:xfrm>
            <a:off x="7309494" y="4154418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SSE </a:t>
            </a:r>
            <a:r>
              <a:rPr lang="ko-KR" altLang="en-US" sz="1600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증가량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최소거리</a:t>
            </a:r>
          </a:p>
        </p:txBody>
      </p:sp>
    </p:spTree>
    <p:extLst>
      <p:ext uri="{BB962C8B-B14F-4D97-AF65-F5344CB8AC3E}">
        <p14:creationId xmlns:p14="http://schemas.microsoft.com/office/powerpoint/2010/main" val="316190807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9D8FF-A032-5FAD-FE31-B9A33B8C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3A88C0-F48F-A820-7169-20E8A85F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군집 </a:t>
            </a:r>
            <a:r>
              <a:rPr lang="en-US" altLang="ko-KR" dirty="0"/>
              <a:t>– K-means Clustering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E81D27-0A37-3DD3-65A1-837144D8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457325"/>
            <a:ext cx="8220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71772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278EA7-EF97-98EF-8797-164F3B23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E864F5-6C70-8FF1-50C7-96CB006D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DBSCAN (Density Based Spatial Clustering of Applications with Noise)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54B20-BEED-51C2-5CEA-9002715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704898"/>
            <a:ext cx="5029200" cy="386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7E5AD-5C65-6720-E433-5B65CFFE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852" y="2269922"/>
            <a:ext cx="3667373" cy="26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347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06B28-812D-B742-D521-A7147AE5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55C076-AE64-64E3-DA2D-D1E64DA4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혼합모델 </a:t>
            </a:r>
            <a:r>
              <a:rPr lang="en-US" altLang="ko-KR" dirty="0"/>
              <a:t>(Gaussian Mixture Model)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23F64-F132-EC09-9576-CBE879442D18}"/>
              </a:ext>
            </a:extLst>
          </p:cNvPr>
          <p:cNvSpPr txBox="1"/>
          <p:nvPr/>
        </p:nvSpPr>
        <p:spPr>
          <a:xfrm>
            <a:off x="1693739" y="1246324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데이터가 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정규분포로부터 생성되었음을 가정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가능도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(likelihood)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계산 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– 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높은 확률을 가진 정규분포할당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9603F9-DA7E-568A-1468-54674320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1990725"/>
            <a:ext cx="6657975" cy="2657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54999-D928-7EE4-F4F9-7E6762EB1B4A}"/>
              </a:ext>
            </a:extLst>
          </p:cNvPr>
          <p:cNvSpPr txBox="1"/>
          <p:nvPr/>
        </p:nvSpPr>
        <p:spPr>
          <a:xfrm>
            <a:off x="2376484" y="5276002"/>
            <a:ext cx="4638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 과정을 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EM </a:t>
            </a:r>
            <a:r>
              <a:rPr lang="ko-KR" altLang="en-US" sz="16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알고리즘</a:t>
            </a:r>
            <a:r>
              <a:rPr lang="en-US" altLang="ko-KR" sz="16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(Expectation Maximization)</a:t>
            </a: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이라 표현</a:t>
            </a:r>
          </a:p>
        </p:txBody>
      </p:sp>
    </p:spTree>
    <p:extLst>
      <p:ext uri="{BB962C8B-B14F-4D97-AF65-F5344CB8AC3E}">
        <p14:creationId xmlns:p14="http://schemas.microsoft.com/office/powerpoint/2010/main" val="455507710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6C1DA3-FE15-2CA4-EABE-1F7F0C21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610C19-63D0-6A68-2F81-1B8B0D17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SOM(Self</a:t>
            </a:r>
            <a:r>
              <a:rPr lang="ko-KR" altLang="en-US" dirty="0"/>
              <a:t> </a:t>
            </a:r>
            <a:r>
              <a:rPr lang="en-US" altLang="ko-KR" dirty="0"/>
              <a:t>Organizing Maps)</a:t>
            </a:r>
            <a:endParaRPr lang="ko-KR" altLang="en-US" dirty="0"/>
          </a:p>
        </p:txBody>
      </p:sp>
      <p:pic>
        <p:nvPicPr>
          <p:cNvPr id="13316" name="Picture 4" descr="Self-organizing-map structure.">
            <a:extLst>
              <a:ext uri="{FF2B5EF4-FFF2-40B4-BE49-F238E27FC236}">
                <a16:creationId xmlns:a16="http://schemas.microsoft.com/office/drawing/2014/main" id="{E50CD1B6-6321-86E7-C19E-20160A4B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9" y="1066801"/>
            <a:ext cx="489857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도표, 라인, 지도이(가) 표시된 사진&#10;&#10;자동 생성된 설명">
            <a:extLst>
              <a:ext uri="{FF2B5EF4-FFF2-40B4-BE49-F238E27FC236}">
                <a16:creationId xmlns:a16="http://schemas.microsoft.com/office/drawing/2014/main" id="{2FCBEB95-8841-4842-32CA-6D7DD460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438401"/>
            <a:ext cx="4257675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0CC26-BBC8-A684-9F6A-E070ECC3AB48}"/>
              </a:ext>
            </a:extLst>
          </p:cNvPr>
          <p:cNvSpPr txBox="1"/>
          <p:nvPr/>
        </p:nvSpPr>
        <p:spPr>
          <a:xfrm>
            <a:off x="1157259" y="4096157"/>
            <a:ext cx="29995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코호넨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맵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인공신경망을 기반으로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차원축소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군집화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뉴런들끼리 </a:t>
            </a:r>
            <a:r>
              <a:rPr lang="ko-KR" altLang="en-US" sz="1600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유클리디언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거리계산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가까운 뉴런끼리 군집화</a:t>
            </a:r>
            <a:endParaRPr lang="en-US" altLang="ko-KR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역전파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없음 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순전파만 사용</a:t>
            </a:r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0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D8AC99-D7BE-C80C-41B3-9CD5B621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34C9B2-3D95-9C37-C09B-2BAB7D1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3ECD4-3996-CD91-0815-081ADB68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809626"/>
            <a:ext cx="5781913" cy="2733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759019-3148-39ED-BA0E-3F05D126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27" y="3400249"/>
            <a:ext cx="5775180" cy="3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3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21910-B780-7DB5-7D34-41FEE904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5D3453-834D-7F27-A4B8-C8D3A031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단층 </a:t>
            </a:r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pic>
        <p:nvPicPr>
          <p:cNvPr id="4098" name="Picture 2" descr="단층퍼셉트론과 다층퍼셉트론">
            <a:extLst>
              <a:ext uri="{FF2B5EF4-FFF2-40B4-BE49-F238E27FC236}">
                <a16:creationId xmlns:a16="http://schemas.microsoft.com/office/drawing/2014/main" id="{F71E118B-D9D7-FE79-F9B8-5C11CEB4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4" y="2044180"/>
            <a:ext cx="8555841" cy="261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1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491846-491D-CB33-5E32-E3BAB0DA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123" y="6502995"/>
            <a:ext cx="384464" cy="365125"/>
          </a:xfrm>
        </p:spPr>
        <p:txBody>
          <a:bodyPr/>
          <a:lstStyle/>
          <a:p>
            <a:fld id="{E52FEB01-36F6-4D31-80DA-9398FDFFF90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7A1083-5393-D0BE-1D39-4D964CED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퍼셉트론을</a:t>
            </a:r>
            <a:r>
              <a:rPr lang="ko-KR" altLang="en-US" dirty="0"/>
              <a:t> 이용한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DD37B-BBE1-547D-BB3B-DFF3306A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09" y="1451371"/>
            <a:ext cx="2343150" cy="2447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01471-B0BF-C701-7F38-71CA98FB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10" y="1213241"/>
            <a:ext cx="2476500" cy="2419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E4F7BE-143A-0F48-2B41-A0BA560E8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59" y="4321544"/>
            <a:ext cx="2476500" cy="246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BFB16-E2B1-C144-DBAB-B2DB0CBFC221}"/>
              </a:ext>
            </a:extLst>
          </p:cNvPr>
          <p:cNvSpPr txBox="1"/>
          <p:nvPr/>
        </p:nvSpPr>
        <p:spPr>
          <a:xfrm>
            <a:off x="1940478" y="949687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AND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D306D-240E-FAF1-82D6-573A4AFAF878}"/>
              </a:ext>
            </a:extLst>
          </p:cNvPr>
          <p:cNvSpPr txBox="1"/>
          <p:nvPr/>
        </p:nvSpPr>
        <p:spPr>
          <a:xfrm>
            <a:off x="6614229" y="78064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OR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B8B23-B923-710B-D669-C43B5778DEBB}"/>
              </a:ext>
            </a:extLst>
          </p:cNvPr>
          <p:cNvSpPr txBox="1"/>
          <p:nvPr/>
        </p:nvSpPr>
        <p:spPr>
          <a:xfrm>
            <a:off x="1940478" y="4031648"/>
            <a:ext cx="636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XOR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6A89D6-1C9A-346E-B938-C1DA3E74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20" y="4321544"/>
            <a:ext cx="2343150" cy="2447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D566C1-BCA8-C8FE-8738-AE3F26638462}"/>
              </a:ext>
            </a:extLst>
          </p:cNvPr>
          <p:cNvSpPr txBox="1"/>
          <p:nvPr/>
        </p:nvSpPr>
        <p:spPr>
          <a:xfrm>
            <a:off x="6619089" y="381986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NAND</a:t>
            </a:r>
            <a:endParaRPr lang="ko-KR" altLang="en-US" sz="1600" dirty="0">
              <a:solidFill>
                <a:srgbClr val="0000FF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9CCD37-9CD9-FD32-952F-6BF759B66B0B}"/>
              </a:ext>
            </a:extLst>
          </p:cNvPr>
          <p:cNvSpPr/>
          <p:nvPr/>
        </p:nvSpPr>
        <p:spPr>
          <a:xfrm>
            <a:off x="6019800" y="4767971"/>
            <a:ext cx="118948" cy="1189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1AD156E-FC7A-A9E3-E84C-583572557028}"/>
              </a:ext>
            </a:extLst>
          </p:cNvPr>
          <p:cNvSpPr/>
          <p:nvPr/>
        </p:nvSpPr>
        <p:spPr>
          <a:xfrm>
            <a:off x="6019800" y="6261491"/>
            <a:ext cx="118948" cy="1189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72AE82-682B-B4B9-29AB-051BE64C3B81}"/>
              </a:ext>
            </a:extLst>
          </p:cNvPr>
          <p:cNvSpPr/>
          <p:nvPr/>
        </p:nvSpPr>
        <p:spPr>
          <a:xfrm>
            <a:off x="7482840" y="6261491"/>
            <a:ext cx="118948" cy="1189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678CC94-A170-0D1F-C8B4-5AEB6B1E9FFA}"/>
              </a:ext>
            </a:extLst>
          </p:cNvPr>
          <p:cNvSpPr/>
          <p:nvPr/>
        </p:nvSpPr>
        <p:spPr>
          <a:xfrm>
            <a:off x="7482840" y="4775591"/>
            <a:ext cx="118948" cy="118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8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A25527-92F7-187F-CF1F-18441769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0DBB7B-2E52-868E-8F46-CB63982F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활성함수</a:t>
            </a:r>
          </a:p>
        </p:txBody>
      </p:sp>
      <p:pic>
        <p:nvPicPr>
          <p:cNvPr id="1030" name="Picture 6" descr="퍼셉트론 — 딥러닝 개론 및 연습 documentation">
            <a:extLst>
              <a:ext uri="{FF2B5EF4-FFF2-40B4-BE49-F238E27FC236}">
                <a16:creationId xmlns:a16="http://schemas.microsoft.com/office/drawing/2014/main" id="{2DCD21A2-5684-C12D-7C79-9276F057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06348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0C9A2-214C-450E-16C0-1A3A9D4E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159E35-1F34-8EB2-CCB1-580CE66CD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49" y="412404"/>
            <a:ext cx="8872140" cy="398721"/>
          </a:xfrm>
        </p:spPr>
        <p:txBody>
          <a:bodyPr/>
          <a:lstStyle/>
          <a:p>
            <a:r>
              <a:rPr lang="ko-KR" altLang="en-US" dirty="0" err="1"/>
              <a:t>순전파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B1D172-5BC1-169F-4E6F-B3E77F8B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847850"/>
            <a:ext cx="86201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162660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D7500E-3317-A930-04CF-63A7C134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810899-1A70-749D-FB1C-B1696D94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작동원리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1E075-9EB1-1F7E-67D2-07CC8AB3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923925"/>
            <a:ext cx="77628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8357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1A9FA6-7874-BB4C-4D2A-FDDF78CB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D874E4-470E-BB33-E563-16E403E3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62" y="515274"/>
            <a:ext cx="8872140" cy="398721"/>
          </a:xfrm>
        </p:spPr>
        <p:txBody>
          <a:bodyPr/>
          <a:lstStyle/>
          <a:p>
            <a:r>
              <a:rPr lang="ko-KR" altLang="en-US" dirty="0"/>
              <a:t>인공신경망 </a:t>
            </a:r>
            <a:r>
              <a:rPr lang="en-US" altLang="ko-KR" dirty="0"/>
              <a:t>- </a:t>
            </a:r>
            <a:r>
              <a:rPr lang="ko-KR" altLang="en-US" dirty="0"/>
              <a:t>활성함수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6B286A-D653-E930-1A69-306C64C2D0A0}"/>
              </a:ext>
            </a:extLst>
          </p:cNvPr>
          <p:cNvSpPr/>
          <p:nvPr/>
        </p:nvSpPr>
        <p:spPr>
          <a:xfrm>
            <a:off x="2128704" y="-3182155"/>
            <a:ext cx="1832195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469B30-C989-5CCD-8668-39EEDE6963F4}"/>
              </a:ext>
            </a:extLst>
          </p:cNvPr>
          <p:cNvSpPr/>
          <p:nvPr/>
        </p:nvSpPr>
        <p:spPr>
          <a:xfrm>
            <a:off x="2128703" y="-2175680"/>
            <a:ext cx="1832195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42A852-4C3A-1F02-08AA-00C07DB1ACD8}"/>
              </a:ext>
            </a:extLst>
          </p:cNvPr>
          <p:cNvSpPr/>
          <p:nvPr/>
        </p:nvSpPr>
        <p:spPr>
          <a:xfrm>
            <a:off x="5713245" y="-2275419"/>
            <a:ext cx="1832195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F3618B-E6D9-C220-F937-253B00EA119A}"/>
              </a:ext>
            </a:extLst>
          </p:cNvPr>
          <p:cNvSpPr/>
          <p:nvPr/>
        </p:nvSpPr>
        <p:spPr>
          <a:xfrm>
            <a:off x="5678459" y="-3103527"/>
            <a:ext cx="1832195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0EEED5-37BA-B346-C348-9A9D25C05F3F}"/>
              </a:ext>
            </a:extLst>
          </p:cNvPr>
          <p:cNvSpPr/>
          <p:nvPr/>
        </p:nvSpPr>
        <p:spPr>
          <a:xfrm>
            <a:off x="4273664" y="-3098424"/>
            <a:ext cx="1253486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788C7-248F-C438-6A25-E8B44C64401B}"/>
              </a:ext>
            </a:extLst>
          </p:cNvPr>
          <p:cNvSpPr/>
          <p:nvPr/>
        </p:nvSpPr>
        <p:spPr>
          <a:xfrm>
            <a:off x="4273664" y="-2275419"/>
            <a:ext cx="1253486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7A72DD-A8A1-DC32-31D2-299093437C23}"/>
              </a:ext>
            </a:extLst>
          </p:cNvPr>
          <p:cNvSpPr/>
          <p:nvPr/>
        </p:nvSpPr>
        <p:spPr>
          <a:xfrm>
            <a:off x="7756325" y="-2275419"/>
            <a:ext cx="1253486" cy="6435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90124-8A3D-B2FA-AC99-B4A9AFFC3F54}"/>
              </a:ext>
            </a:extLst>
          </p:cNvPr>
          <p:cNvSpPr/>
          <p:nvPr/>
        </p:nvSpPr>
        <p:spPr>
          <a:xfrm>
            <a:off x="7756324" y="-3125275"/>
            <a:ext cx="1471889" cy="6653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6C89-5117-7559-BAAF-4E3115FC90BC}"/>
              </a:ext>
            </a:extLst>
          </p:cNvPr>
          <p:cNvSpPr txBox="1"/>
          <p:nvPr/>
        </p:nvSpPr>
        <p:spPr>
          <a:xfrm>
            <a:off x="1756009" y="4924493"/>
            <a:ext cx="67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step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6ADD0-C0B1-53B6-0BC6-A0A549DAC056}"/>
              </a:ext>
            </a:extLst>
          </p:cNvPr>
          <p:cNvSpPr txBox="1"/>
          <p:nvPr/>
        </p:nvSpPr>
        <p:spPr>
          <a:xfrm>
            <a:off x="1756009" y="586004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sign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819586-3B64-4E47-5B8D-69625EEF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93" y="4804170"/>
            <a:ext cx="1136758" cy="8041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4C5103-57DD-8BB1-33E5-6B44C3BE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739" y="5702961"/>
            <a:ext cx="1061065" cy="10420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254B6-B216-8531-7304-0BDBE5826F46}"/>
              </a:ext>
            </a:extLst>
          </p:cNvPr>
          <p:cNvSpPr txBox="1"/>
          <p:nvPr/>
        </p:nvSpPr>
        <p:spPr>
          <a:xfrm>
            <a:off x="6993728" y="5036992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 Rounded MT Bold" panose="020F0704030504030204" pitchFamily="34" charset="0"/>
              </a:rPr>
              <a:t>(0, 1)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288E34-A248-6D3E-EA5F-D3FD4B1B3EE6}"/>
              </a:ext>
            </a:extLst>
          </p:cNvPr>
          <p:cNvSpPr txBox="1"/>
          <p:nvPr/>
        </p:nvSpPr>
        <p:spPr>
          <a:xfrm>
            <a:off x="7030003" y="586878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 Rounded MT Bold" panose="020F0704030504030204" pitchFamily="34" charset="0"/>
              </a:rPr>
              <a:t>(-1, 1)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BC635A-B04C-BE10-F14C-47C8DFC1A976}"/>
                  </a:ext>
                </a:extLst>
              </p:cNvPr>
              <p:cNvSpPr txBox="1"/>
              <p:nvPr/>
            </p:nvSpPr>
            <p:spPr>
              <a:xfrm>
                <a:off x="3449826" y="4918472"/>
                <a:ext cx="1027654" cy="41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dirty="0"/>
                  <a:t>S(x)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BC635A-B04C-BE10-F14C-47C8DFC1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826" y="4918472"/>
                <a:ext cx="1027654" cy="411972"/>
              </a:xfrm>
              <a:prstGeom prst="rect">
                <a:avLst/>
              </a:prstGeom>
              <a:blipFill>
                <a:blip r:embed="rId5"/>
                <a:stretch>
                  <a:fillRect l="-39286" t="-229851" r="-37500" b="-329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796CC-1C01-8F75-2F9D-6E266C3E88E9}"/>
                  </a:ext>
                </a:extLst>
              </p:cNvPr>
              <p:cNvSpPr txBox="1"/>
              <p:nvPr/>
            </p:nvSpPr>
            <p:spPr>
              <a:xfrm>
                <a:off x="3428930" y="5811991"/>
                <a:ext cx="1143070" cy="41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dirty="0"/>
                  <a:t>S(x)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796CC-1C01-8F75-2F9D-6E266C3E8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30" y="5811991"/>
                <a:ext cx="1143070" cy="411972"/>
              </a:xfrm>
              <a:prstGeom prst="rect">
                <a:avLst/>
              </a:prstGeom>
              <a:blipFill>
                <a:blip r:embed="rId6"/>
                <a:stretch>
                  <a:fillRect l="-34574" t="-225000" r="-23404" b="-3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DDF19DE6-8D2A-5254-8A13-62917E7C7EDB}"/>
              </a:ext>
            </a:extLst>
          </p:cNvPr>
          <p:cNvGrpSpPr/>
          <p:nvPr/>
        </p:nvGrpSpPr>
        <p:grpSpPr>
          <a:xfrm>
            <a:off x="1199266" y="1027426"/>
            <a:ext cx="7031620" cy="3779432"/>
            <a:chOff x="1237366" y="913995"/>
            <a:chExt cx="7031620" cy="3779432"/>
          </a:xfrm>
        </p:grpSpPr>
        <p:pic>
          <p:nvPicPr>
            <p:cNvPr id="2054" name="Picture 6" descr="17. 딥러닝 : 활성화함수(Activation Function) : 종류, 원리, 개념, 의미">
              <a:extLst>
                <a:ext uri="{FF2B5EF4-FFF2-40B4-BE49-F238E27FC236}">
                  <a16:creationId xmlns:a16="http://schemas.microsoft.com/office/drawing/2014/main" id="{02FD9479-B1EA-21DB-74B3-FC52F29D5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0" r="59238"/>
            <a:stretch/>
          </p:blipFill>
          <p:spPr bwMode="auto">
            <a:xfrm>
              <a:off x="1237366" y="913995"/>
              <a:ext cx="3727261" cy="377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17. 딥러닝 : 활성화함수(Activation Function) : 종류, 원리, 개념, 의미">
              <a:extLst>
                <a:ext uri="{FF2B5EF4-FFF2-40B4-BE49-F238E27FC236}">
                  <a16:creationId xmlns:a16="http://schemas.microsoft.com/office/drawing/2014/main" id="{4DAB9329-881F-BC59-A561-BFF4B4577E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05" t="17820"/>
            <a:stretch/>
          </p:blipFill>
          <p:spPr bwMode="auto">
            <a:xfrm>
              <a:off x="4895326" y="913995"/>
              <a:ext cx="3373660" cy="377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09C5B3-1EBC-6BE0-76CA-96640CCFE1A1}"/>
              </a:ext>
            </a:extLst>
          </p:cNvPr>
          <p:cNvSpPr/>
          <p:nvPr/>
        </p:nvSpPr>
        <p:spPr>
          <a:xfrm>
            <a:off x="1199266" y="2952750"/>
            <a:ext cx="7031620" cy="931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48F17D9-D6A5-4AB2-7D3E-F3BBEA280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068" y="3061120"/>
            <a:ext cx="26479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97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47D231-BD69-11F1-9674-62AEA24E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EB01-36F6-4D31-80DA-9398FDFFF90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790BBF-6BC5-EC0C-9761-55DFF3CD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D8A5A-34DC-18BC-3B04-BA0A0CC3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68" y="780645"/>
            <a:ext cx="4310063" cy="2060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4FF582-DE29-0129-D5FE-1F097DEF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69" y="2982395"/>
            <a:ext cx="7961781" cy="3435016"/>
          </a:xfrm>
          <a:prstGeom prst="rect">
            <a:avLst/>
          </a:prstGeom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16E59086-D747-90D7-5095-1FF4297A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3110"/>
          <a:stretch/>
        </p:blipFill>
        <p:spPr bwMode="auto">
          <a:xfrm>
            <a:off x="225516" y="1015944"/>
            <a:ext cx="4156543" cy="15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AA996-E8B4-CF01-DA1A-B18A0EB585B0}"/>
              </a:ext>
            </a:extLst>
          </p:cNvPr>
          <p:cNvSpPr txBox="1"/>
          <p:nvPr/>
        </p:nvSpPr>
        <p:spPr>
          <a:xfrm>
            <a:off x="7793" y="6559160"/>
            <a:ext cx="4638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https://velog.io/@kellypark1615/AIS7-%EC%86%90%EC%8B%A4%ED%95%A8%EC%88%98-Loss-Function%EC%9D%98-%EA%B0%9C%EB%85%90</a:t>
            </a:r>
          </a:p>
        </p:txBody>
      </p:sp>
    </p:spTree>
    <p:extLst>
      <p:ext uri="{BB962C8B-B14F-4D97-AF65-F5344CB8AC3E}">
        <p14:creationId xmlns:p14="http://schemas.microsoft.com/office/powerpoint/2010/main" val="45351023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247</ep:Words>
  <ep:PresentationFormat>화면 슬라이드 쇼(4:3)</ep:PresentationFormat>
  <ep:Paragraphs>132</ep:Paragraphs>
  <ep:Slides>27</ep:Slides>
  <ep:Notes>17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수업 목표</vt:lpstr>
      <vt:lpstr>단층 퍼셉트론 vs 다층 퍼셉트론</vt:lpstr>
      <vt:lpstr>퍼셉트론을 이용한 연산</vt:lpstr>
      <vt:lpstr>활성함수</vt:lpstr>
      <vt:lpstr>순전파 vs 역전파</vt:lpstr>
      <vt:lpstr>신경망 작동원리</vt:lpstr>
      <vt:lpstr>인공신경망 - 활성함수</vt:lpstr>
      <vt:lpstr>Loss function &amp; 경사하강법</vt:lpstr>
      <vt:lpstr>최적화(Optimizer) - 경사하강법</vt:lpstr>
      <vt:lpstr>경사하강법 종류</vt:lpstr>
      <vt:lpstr>경사하강법</vt:lpstr>
      <vt:lpstr>서포트 벡터 머신</vt:lpstr>
      <vt:lpstr>하드마진 &amp; 소프트마진</vt:lpstr>
      <vt:lpstr>C와 gamma</vt:lpstr>
      <vt:lpstr>SVM 커널</vt:lpstr>
      <vt:lpstr>연관성분석</vt:lpstr>
      <vt:lpstr>연관성 분석 예시</vt:lpstr>
      <vt:lpstr>Apriori 알고리즘</vt:lpstr>
      <vt:lpstr>군집분석 - 거리측도</vt:lpstr>
      <vt:lpstr>군집분석 – 계층적 군집</vt:lpstr>
      <vt:lpstr>군집간 거리 측정 방법</vt:lpstr>
      <vt:lpstr>비계층적 군집 – K-means Clustering</vt:lpstr>
      <vt:lpstr>DBSCAN (Density Based Spatial Clustering of Applications with Noise)</vt:lpstr>
      <vt:lpstr>가우시안 혼합모델 (Gaussian Mixture Model)</vt:lpstr>
      <vt:lpstr>SOM(Self Organizing Maps)</vt:lpstr>
      <vt:lpstr>합성곱 신경망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2023-08-16T02:40:43.000</dcterms:created>
  <dc:creator>user</dc:creator>
  <cp:lastModifiedBy>user</cp:lastModifiedBy>
  <dcterms:modified xsi:type="dcterms:W3CDTF">2024-05-30T07:28:48.877</dcterms:modified>
  <cp:revision>140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